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83" r:id="rId4"/>
    <p:sldId id="293" r:id="rId5"/>
    <p:sldId id="281" r:id="rId6"/>
    <p:sldId id="291" r:id="rId7"/>
    <p:sldId id="292" r:id="rId8"/>
    <p:sldId id="285" r:id="rId9"/>
    <p:sldId id="284" r:id="rId10"/>
    <p:sldId id="287" r:id="rId11"/>
    <p:sldId id="288" r:id="rId12"/>
    <p:sldId id="282" r:id="rId1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ítejte" id="{E75E278A-FF0E-49A4-B170-79828D63BBAD}">
          <p14:sldIdLst>
            <p14:sldId id="256"/>
          </p14:sldIdLst>
        </p14:section>
        <p14:section name="Návrh, Morfing, poznámky, spolupráce, Řekněte mi" id="{B9B51309-D148-4332-87C2-07BE32FBCA3B}">
          <p14:sldIdLst>
            <p14:sldId id="271"/>
            <p14:sldId id="283"/>
            <p14:sldId id="293"/>
            <p14:sldId id="281"/>
            <p14:sldId id="291"/>
            <p14:sldId id="292"/>
            <p14:sldId id="285"/>
            <p14:sldId id="284"/>
            <p14:sldId id="287"/>
            <p14:sldId id="28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D24726"/>
    <a:srgbClr val="404040"/>
    <a:srgbClr val="FF9B45"/>
    <a:srgbClr val="DD462F"/>
    <a:srgbClr val="F8CFB6"/>
    <a:srgbClr val="F8CAB6"/>
    <a:srgbClr val="923922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241" autoAdjust="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3B0E72-D486-40C6-BAE8-0A239C0B80CE}" type="datetime1">
              <a:rPr lang="cs-CZ" smtClean="0"/>
              <a:t>25.09.2023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CDC86-3E50-40F9-9C5D-EBF7F8AAFF3B}" type="datetime1">
              <a:rPr lang="cs-CZ" smtClean="0"/>
              <a:pPr/>
              <a:t>25.09.2023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797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64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64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60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28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92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665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02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15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cs-CZ" noProof="0" smtClean="0"/>
              <a:pPr rtl="0"/>
              <a:t>25.09.2023</a:t>
            </a:fld>
            <a:endParaRPr lang="cs-CZ" noProof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10" name="Obdélník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Kliknutím můžete upravit styl předlohy textů.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Druhá úroveň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Třetí úroveň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Čtvrtá úroveň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cs-CZ" noProof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cs-CZ" sz="1800" noProof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8BEEBAAA-29B5-4AF5-BC5F-7E580C29002D}" type="datetimeFigureOut">
              <a:rPr lang="cs-CZ" noProof="0" smtClean="0"/>
              <a:pPr rtl="0"/>
              <a:t>25.09.2023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cs-CZ" noProof="0" smtClean="0"/>
              <a:pPr rtl="0"/>
              <a:t>‹#›</a:t>
            </a:fld>
            <a:endParaRPr lang="cs-CZ" noProof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9910" y="1067092"/>
            <a:ext cx="10515600" cy="4568260"/>
          </a:xfrm>
        </p:spPr>
        <p:txBody>
          <a:bodyPr rtlCol="0" anchor="ctr" anchorCtr="0">
            <a:normAutofit fontScale="90000"/>
          </a:bodyPr>
          <a:lstStyle/>
          <a:p>
            <a:r>
              <a:rPr lang="pl-PL" sz="3600" b="1" dirty="0">
                <a:solidFill>
                  <a:schemeClr val="bg1"/>
                </a:solidFill>
              </a:rPr>
              <a:t>JAK SE PO NOVELE ZÁKONÍKU PRÁCE ZMĚNÍ PRAVIDLA PRO DOHODY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3600" b="1" dirty="0">
                <a:solidFill>
                  <a:schemeClr val="bg1"/>
                </a:solidFill>
              </a:rPr>
              <a:t>(DOHODA O PROVEDENÍ PRÁCE/ O PRACOVNÍ ČINNOSTI)</a:t>
            </a:r>
            <a:br>
              <a:rPr lang="pl-PL" sz="3600" b="1" dirty="0">
                <a:solidFill>
                  <a:schemeClr val="bg1"/>
                </a:solidFill>
              </a:rPr>
            </a:br>
            <a:br>
              <a:rPr lang="pl-PL" sz="3600" b="1" dirty="0">
                <a:solidFill>
                  <a:schemeClr val="bg1"/>
                </a:solidFill>
              </a:rPr>
            </a:br>
            <a:br>
              <a:rPr lang="pl-PL" sz="3600" b="1" dirty="0">
                <a:solidFill>
                  <a:schemeClr val="bg1"/>
                </a:solidFill>
              </a:rPr>
            </a:br>
            <a:r>
              <a:rPr lang="cs-CZ" sz="2700" dirty="0">
                <a:latin typeface="+mj-lt"/>
              </a:rPr>
              <a:t>V oblasti dohod o pracích konaných mimo pracovní poměr přináší novela zákoníku práce řadu významných změn. Tímto dochází ke </a:t>
            </a:r>
            <a:r>
              <a:rPr lang="cs-CZ" sz="2700" u="sng" dirty="0">
                <a:latin typeface="+mj-lt"/>
              </a:rPr>
              <a:t>snížení jejich dosavadní flexibility.</a:t>
            </a:r>
            <a:br>
              <a:rPr lang="cs-CZ" sz="2700" u="sng" dirty="0">
                <a:latin typeface="+mj-lt"/>
              </a:rPr>
            </a:br>
            <a:br>
              <a:rPr lang="cs-CZ" sz="2700" u="sng" dirty="0">
                <a:latin typeface="+mj-lt"/>
              </a:rPr>
            </a:br>
            <a:r>
              <a:rPr lang="cs-CZ" sz="2700" u="sng" dirty="0">
                <a:latin typeface="+mj-lt"/>
              </a:rPr>
              <a:t>Dělená působnost novely zákoníku práce:</a:t>
            </a:r>
            <a:br>
              <a:rPr lang="cs-CZ" sz="2700" u="sng" dirty="0">
                <a:latin typeface="+mj-lt"/>
              </a:rPr>
            </a:br>
            <a:r>
              <a:rPr lang="cs-CZ" sz="2700" u="sng" dirty="0">
                <a:latin typeface="+mj-lt"/>
              </a:rPr>
              <a:t>- od 1.10.2023 </a:t>
            </a:r>
            <a:br>
              <a:rPr lang="cs-CZ" sz="2700" u="sng" dirty="0">
                <a:latin typeface="+mj-lt"/>
              </a:rPr>
            </a:br>
            <a:r>
              <a:rPr lang="cs-CZ" sz="2700" u="sng" dirty="0">
                <a:latin typeface="+mj-lt"/>
              </a:rPr>
              <a:t>- od 1.1.2024 - </a:t>
            </a:r>
            <a:r>
              <a:rPr lang="cs-CZ" sz="2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dovolená v dohodách mimo pracovní poměr </a:t>
            </a:r>
            <a:br>
              <a:rPr lang="cs-CZ" sz="3600" u="sng" dirty="0">
                <a:latin typeface="+mj-lt"/>
              </a:rPr>
            </a:br>
            <a:endParaRPr lang="pl-PL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9671664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O KOLIK SE ZVÝŠÍ NÁKLADY NA JEDNOHO BRIGÁDNÍKA – PŘÍKLAD PŘI ČERPÁNÍ DOVOLENKY A SOUBĚHU VÍCE DOHOD</a:t>
            </a:r>
          </a:p>
        </p:txBody>
      </p:sp>
      <p:sp>
        <p:nvSpPr>
          <p:cNvPr id="3" name="Zástupný symbol pro obsah 17">
            <a:extLst>
              <a:ext uri="{FF2B5EF4-FFF2-40B4-BE49-F238E27FC236}">
                <a16:creationId xmlns:a16="http://schemas.microsoft.com/office/drawing/2014/main" id="{E4BE5517-DAD0-90F7-80D4-1F3F9E325BF4}"/>
              </a:ext>
            </a:extLst>
          </p:cNvPr>
          <p:cNvSpPr txBox="1">
            <a:spLocks/>
          </p:cNvSpPr>
          <p:nvPr/>
        </p:nvSpPr>
        <p:spPr>
          <a:xfrm>
            <a:off x="277838" y="1454368"/>
            <a:ext cx="7652823" cy="5051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b="1" kern="100" dirty="0">
                <a:solidFill>
                  <a:srgbClr val="3399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Firma zaměstná brigádníka na DPP na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 hodin týdně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Hodinová odměna bude činit 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250 Kč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Za měsíc si tedy brigádník na DPP vydělá cca 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6750 Kč. 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 případě, že DPP bude trvat celý rok, vznikne brigádníkovi nárok na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4 týdny dovolené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Dovolenou si buď v průběhu trvání brigády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vyčerpá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nebo mu zaměstnavatel při ukončení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proplatí náhradu ve výši 6 000 Kč.</a:t>
            </a:r>
            <a:endParaRPr lang="cs-CZ" sz="2200" b="1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Když si brigádník později najde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další přivýdělky na DPP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u jiných firem a jeho celkové odměny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překročí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16 130 Kč, tak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každá firma navíc odvede 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24,8 %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na sociální pojištění z odměny, kterou brigádníkovi vyplácí;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přímo ze mzdy brigádníka se strhne odvod pojistného ve výši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6,5 %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Jestliže si tedy brigádník v našem příkladu u jedné firmy přivydělává</a:t>
            </a:r>
            <a:b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6 750 Kč měsíčně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pak firma každý měsíc zaplatí svůj 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odvod zaměstnavatele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1674 Kč 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k tomu</a:t>
            </a:r>
            <a:r>
              <a:rPr lang="cs-CZ" sz="22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438 Kč</a:t>
            </a:r>
            <a:r>
              <a:rPr lang="cs-CZ" sz="22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které strhne z brigádníkova platu.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cs-CZ" sz="1800" kern="100" dirty="0">
              <a:solidFill>
                <a:srgbClr val="3399FF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cs-CZ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 descr="Obsah obrázku text, kancelářské potřeby, kalkulačka, interiér&#10;&#10;Popis byl vytvořen automaticky">
            <a:extLst>
              <a:ext uri="{FF2B5EF4-FFF2-40B4-BE49-F238E27FC236}">
                <a16:creationId xmlns:a16="http://schemas.microsoft.com/office/drawing/2014/main" id="{8BEE3888-A8FB-09A8-F726-AB4E06C51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6703" y="2268416"/>
            <a:ext cx="3873944" cy="2324098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400F015-4DCD-3F50-9BE0-C4356867A06C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1.1.2024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3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8868978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O KOLIK SE ZVÝŠÍ NÁKLADY NA JEDNOHO BRIGÁDNÍKA – SHRNUTÍ PŘÍKLADU</a:t>
            </a:r>
          </a:p>
        </p:txBody>
      </p:sp>
      <p:sp>
        <p:nvSpPr>
          <p:cNvPr id="3" name="Zástupný symbol pro obsah 17">
            <a:extLst>
              <a:ext uri="{FF2B5EF4-FFF2-40B4-BE49-F238E27FC236}">
                <a16:creationId xmlns:a16="http://schemas.microsoft.com/office/drawing/2014/main" id="{E4BE5517-DAD0-90F7-80D4-1F3F9E325BF4}"/>
              </a:ext>
            </a:extLst>
          </p:cNvPr>
          <p:cNvSpPr txBox="1">
            <a:spLocks/>
          </p:cNvSpPr>
          <p:nvPr/>
        </p:nvSpPr>
        <p:spPr>
          <a:xfrm>
            <a:off x="277838" y="1454368"/>
            <a:ext cx="7652823" cy="5051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1" kern="0" dirty="0">
                <a:solidFill>
                  <a:srgbClr val="3399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Takto vypadá výsledná bilance:</a:t>
            </a:r>
            <a:endParaRPr lang="cs-CZ" sz="2000" kern="100" dirty="0">
              <a:solidFill>
                <a:srgbClr val="3399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Momentálně firmu tento brigádník stojí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81 000 Kč ročně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 aplikaci změn už to bude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87 000 Kč hrubé mzdy kvůli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dovolené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 tomu firma navíc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odvede 24,8 % na sociálním pojištění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protože brigádník souběhem několika DPP překročil nové limity (vydělal si celkem více než 40 % průměrné mzdy).</a:t>
            </a:r>
            <a:endParaRPr lang="cs-CZ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 finále tedy firma zaplatí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celkem 108 576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Kč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což je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 34 % vyšší náklad než teď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Vyšší náklady budou mít i ostatní zaměstnavatelé, u kterých brigádník pracuje.</a:t>
            </a:r>
            <a:endParaRPr lang="cs-CZ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 descr="Obsah obrázku měna, peníze, Hotovost, Manipulace s penězi&#10;&#10;Popis byl vytvořen automaticky">
            <a:extLst>
              <a:ext uri="{FF2B5EF4-FFF2-40B4-BE49-F238E27FC236}">
                <a16:creationId xmlns:a16="http://schemas.microsoft.com/office/drawing/2014/main" id="{D7850561-8B27-AA5E-5D6A-A2D0BFD6B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2316" y="2672864"/>
            <a:ext cx="3905915" cy="233875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769F532-0803-B70C-04BB-7D557599D647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1.1.2024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14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9CB2F8B-6FBB-3B20-CFE2-80695BDF7C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b"/>
          <a:lstStyle/>
          <a:p>
            <a:pPr algn="r"/>
            <a:r>
              <a:rPr lang="cs-CZ" dirty="0"/>
              <a:t>Ivona Kubíková, 25.9.2023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CO ZŮSTALO?</a:t>
            </a:r>
          </a:p>
        </p:txBody>
      </p:sp>
      <p:sp>
        <p:nvSpPr>
          <p:cNvPr id="38" name="Zástupný symbol pro obsah 17"/>
          <p:cNvSpPr txBox="1">
            <a:spLocks/>
          </p:cNvSpPr>
          <p:nvPr/>
        </p:nvSpPr>
        <p:spPr>
          <a:xfrm>
            <a:off x="492369" y="1806062"/>
            <a:ext cx="6119447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 maximální pracovní doby zůstal: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Dohoda o provedení práce </a:t>
            </a:r>
            <a:r>
              <a:rPr lang="cs-CZ" sz="2400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(DPP) </a:t>
            </a:r>
            <a:r>
              <a:rPr lang="cs-CZ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jednoho </a:t>
            </a:r>
            <a:r>
              <a:rPr lang="cs-CZ" sz="24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zaměstnavatele - </a:t>
            </a:r>
            <a:r>
              <a:rPr lang="cs-CZ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limit zůstal na 300 hodin </a:t>
            </a:r>
            <a:r>
              <a:rPr lang="cs-CZ" sz="24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ročně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Dohoda o pracovní činnosti (</a:t>
            </a:r>
            <a:r>
              <a:rPr lang="cs-CZ" sz="2400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DPČ)</a:t>
            </a:r>
            <a:r>
              <a:rPr lang="cs-CZ" sz="2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 jednoho </a:t>
            </a:r>
            <a:r>
              <a:rPr lang="cs-CZ" sz="24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zaměstnavatele zůstal </a:t>
            </a:r>
            <a:r>
              <a:rPr lang="cs-CZ" sz="24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20hod/týdně </a:t>
            </a:r>
            <a:endParaRPr lang="cs-CZ" sz="2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 descr="Obsah obrázku kancelářské potřeby, Kancelářské nástroje, pero, rukopis&#10;&#10;Popis byl vytvořen automaticky">
            <a:extLst>
              <a:ext uri="{FF2B5EF4-FFF2-40B4-BE49-F238E27FC236}">
                <a16:creationId xmlns:a16="http://schemas.microsoft.com/office/drawing/2014/main" id="{97033005-BAD9-9997-4E9A-5D1CBBEFF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212" y="1860672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873624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sz="2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POVINNOST ROZVRHNOUT PRACOVNÍ DOBU </a:t>
            </a:r>
            <a:br>
              <a:rPr lang="cs-CZ" sz="2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OHLAŠOVACÍ POVINNOST VŠECH DPP/DPČ				</a:t>
            </a:r>
            <a:endParaRPr lang="cs-CZ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Zástupný symbol pro obsah 17">
            <a:extLst>
              <a:ext uri="{FF2B5EF4-FFF2-40B4-BE49-F238E27FC236}">
                <a16:creationId xmlns:a16="http://schemas.microsoft.com/office/drawing/2014/main" id="{E4BE5517-DAD0-90F7-80D4-1F3F9E325BF4}"/>
              </a:ext>
            </a:extLst>
          </p:cNvPr>
          <p:cNvSpPr txBox="1">
            <a:spLocks/>
          </p:cNvSpPr>
          <p:nvPr/>
        </p:nvSpPr>
        <p:spPr>
          <a:xfrm>
            <a:off x="277840" y="1454368"/>
            <a:ext cx="7512144" cy="50519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Zaměstnavatel bude mít </a:t>
            </a:r>
            <a:r>
              <a:rPr lang="cs-CZ" sz="2000" b="1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všech DPP/ DPČ </a:t>
            </a:r>
            <a:r>
              <a:rPr lang="cs-CZ" sz="2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povinnost rozvrhnout pracovní dobu 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písemném rozvrhu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pracovní doby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seznámit s ním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nebo jeho změnou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zaměstnance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nejpozději 3 dny před začátkem směny nebo období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na něž je pracovní doba rozvržena.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písemně rozvrhnout 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 kterých dne a v jakých hodinách bude DPP/DPČ odpracováno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vč. přestávek v práci = </a:t>
            </a:r>
            <a:r>
              <a:rPr lang="cs-CZ" sz="20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tzn. </a:t>
            </a:r>
            <a:r>
              <a:rPr lang="cs-CZ" sz="2000" b="1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vytvořit písemný výkaz docházky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b="1" u="sng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Všechny DPP se budou muset hlásit úřadům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znikne registr dohod o provedení práce)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zavedena 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nová ohlašovací povinnost 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 zaměstnavatele vůči České správě sociálního zabezpečení (dále jen „ČSSZ“), spočívající ve sdělení osobních údajů (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přihláška do registru ve lhůtě 8 kalendářních dnů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Důležité bude také </a:t>
            </a:r>
            <a:r>
              <a:rPr lang="cs-CZ" sz="2000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 nástupu nového brigádníka (dále také „</a:t>
            </a:r>
            <a:r>
              <a:rPr lang="cs-CZ" sz="2000" u="sng" kern="100" dirty="0" err="1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dohodář</a:t>
            </a:r>
            <a:r>
              <a:rPr lang="cs-CZ" sz="2000" u="sng" kern="10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“) </a:t>
            </a:r>
            <a:r>
              <a:rPr lang="cs-CZ" sz="2000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zjistit, zda podepsal DPP i někde jinde </a:t>
            </a:r>
            <a:r>
              <a:rPr lang="cs-CZ" sz="2000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nebo jestli plánuje shánět další brigádu.</a:t>
            </a:r>
          </a:p>
        </p:txBody>
      </p:sp>
      <p:pic>
        <p:nvPicPr>
          <p:cNvPr id="6" name="Obrázek 5" descr="Obsah obrázku Tyrkysový, voda, Tmavě modrozelená, modrá&#10;&#10;Popis byl vytvořen automaticky">
            <a:extLst>
              <a:ext uri="{FF2B5EF4-FFF2-40B4-BE49-F238E27FC236}">
                <a16:creationId xmlns:a16="http://schemas.microsoft.com/office/drawing/2014/main" id="{DC7C3726-3E5E-9671-E994-0EC3A9C48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438" y="2092569"/>
            <a:ext cx="3653829" cy="2435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71FA317-D4B2-CBE4-FA1F-D37D864A331A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1.10.2023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3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207" y="254625"/>
            <a:ext cx="8288685" cy="640080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INFORMAČNÍ POVINNOST ZAMĚSTNAVATELE</a:t>
            </a:r>
          </a:p>
        </p:txBody>
      </p:sp>
      <p:sp>
        <p:nvSpPr>
          <p:cNvPr id="3" name="Zástupný symbol pro obsah 17">
            <a:extLst>
              <a:ext uri="{FF2B5EF4-FFF2-40B4-BE49-F238E27FC236}">
                <a16:creationId xmlns:a16="http://schemas.microsoft.com/office/drawing/2014/main" id="{E4BE5517-DAD0-90F7-80D4-1F3F9E325BF4}"/>
              </a:ext>
            </a:extLst>
          </p:cNvPr>
          <p:cNvSpPr txBox="1">
            <a:spLocks/>
          </p:cNvSpPr>
          <p:nvPr/>
        </p:nvSpPr>
        <p:spPr>
          <a:xfrm>
            <a:off x="260256" y="1248509"/>
            <a:ext cx="11328006" cy="54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Zaměstnavatel </a:t>
            </a:r>
            <a:r>
              <a:rPr lang="cs-CZ" sz="14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nejpozději v den nástupu </a:t>
            </a:r>
            <a:r>
              <a:rPr lang="cs-CZ" sz="1400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</a:t>
            </a:r>
            <a:r>
              <a:rPr lang="cs-CZ" sz="14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předat zaměstnanci informaci </a:t>
            </a:r>
            <a:r>
              <a:rPr lang="cs-CZ" sz="14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 povinnosti sdělovat zaměstnavateli uzavření nebo trvání dalších DPP</a:t>
            </a:r>
            <a:r>
              <a:rPr lang="cs-CZ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alespoň s jedním dalším zaměstnavatelem (i bývalým v rámci jednoho kalendářního měsíce), </a:t>
            </a:r>
            <a:r>
              <a:rPr lang="cs-CZ" sz="14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včetně upozornění na důsledky n</a:t>
            </a:r>
            <a:r>
              <a:rPr lang="cs-CZ" sz="14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edodržení této oznamovací povinnosti.</a:t>
            </a:r>
            <a:r>
              <a:rPr lang="cs-CZ" sz="14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Zaměstnanec má povinnost</a:t>
            </a:r>
            <a:r>
              <a:rPr lang="cs-CZ" sz="1400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nejpozději v den nástupu</a:t>
            </a:r>
            <a:r>
              <a:rPr lang="cs-CZ" sz="14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na DPP/DPČ</a:t>
            </a:r>
            <a:r>
              <a:rPr lang="cs-CZ" sz="14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u="sng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nahlásit</a:t>
            </a:r>
            <a:r>
              <a:rPr lang="cs-CZ" sz="1400" u="sng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u="sng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zda má uzavřenou DPP i s dalším zaměstnavatelem.</a:t>
            </a:r>
            <a:r>
              <a:rPr lang="cs-CZ" sz="1400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b="1" u="sng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DPP u různých zaměstnavatelů se nyní budou posuzovat společně</a:t>
            </a:r>
            <a:r>
              <a:rPr lang="cs-CZ" sz="1400" u="sng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400" u="sng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cs-CZ" sz="1600" dirty="0">
                <a:latin typeface="+mj-lt"/>
              </a:rPr>
              <a:t>Dále musí být „</a:t>
            </a:r>
            <a:r>
              <a:rPr lang="cs-CZ" sz="1600" dirty="0" err="1">
                <a:latin typeface="+mj-lt"/>
              </a:rPr>
              <a:t>dohodářům</a:t>
            </a:r>
            <a:r>
              <a:rPr lang="cs-CZ" sz="1600" dirty="0">
                <a:latin typeface="+mj-lt"/>
              </a:rPr>
              <a:t>“</a:t>
            </a:r>
            <a:r>
              <a:rPr lang="pl-PL" sz="1600" u="sng" dirty="0">
                <a:latin typeface="+mj-lt"/>
              </a:rPr>
              <a:t> do 7 dnů ode dne vzniku pracovního poměru</a:t>
            </a:r>
            <a:r>
              <a:rPr lang="cs-CZ" sz="1600" dirty="0">
                <a:latin typeface="+mj-lt"/>
              </a:rPr>
              <a:t> sděleny následující informace (= nutná úprava formuláře na DPP o vyznačené informace):</a:t>
            </a:r>
            <a:br>
              <a:rPr lang="cs-CZ" sz="1600" dirty="0">
                <a:latin typeface="+mj-lt"/>
              </a:rPr>
            </a:br>
            <a:endParaRPr lang="cs-CZ" sz="16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695238E9-A558-68DF-E4E6-B53ADB8490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308924"/>
              </p:ext>
            </p:extLst>
          </p:nvPr>
        </p:nvGraphicFramePr>
        <p:xfrm>
          <a:off x="278592" y="3050126"/>
          <a:ext cx="11653431" cy="3561663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408416">
                  <a:extLst>
                    <a:ext uri="{9D8B030D-6E8A-4147-A177-3AD203B41FA5}">
                      <a16:colId xmlns:a16="http://schemas.microsoft.com/office/drawing/2014/main" val="3786870652"/>
                    </a:ext>
                  </a:extLst>
                </a:gridCol>
                <a:gridCol w="11245015">
                  <a:extLst>
                    <a:ext uri="{9D8B030D-6E8A-4147-A177-3AD203B41FA5}">
                      <a16:colId xmlns:a16="http://schemas.microsoft.com/office/drawing/2014/main" val="19605939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a)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názvu a sídle zaměstnavatele, je-li právnickou osobou, nebo o jménu, příjmení a adrese zaměstnavatele, je-li fyzickou osobou,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3103410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b)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bližším označení sjednané práce a místa výkonu práce,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727556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c)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výměře dovolené a o způsobu určování délky dovolené,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3462413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d)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době trvání a podmínkách zkušební doby, je-li sjednána,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787644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e)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postupu, který je zaměstnavatel a zaměstnanec povinen dodržet při rozvazování právního vztahu založeného dohodou o provedení práce nebo dohodou o pracovní činnosti, a o délce a běhu výpovědní doby,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2629962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f)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odborném rozvoji, pokud jej zaměstnavatel zabezpečuje,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1135023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g)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předpokládaném rozsahu pracovní doby za den nebo týden, o způsobu rozvržení pracovní doby včetně délky vyrovnávacího období podle § 76 odst. 3,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3466436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h)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rozsahu minimálního nepřetržitého denního odpočinku a nepřetržitého odpočinku v týdnu a o poskytování přestávky v práci na jídlo a oddech nebo přiměřené doby na oddech a jídlo,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3528223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i)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 dirty="0">
                          <a:solidFill>
                            <a:schemeClr val="tx1"/>
                          </a:solidFill>
                          <a:effectLst/>
                        </a:rPr>
                        <a:t>odměně z dohody, o podmínkách jejího poskytování, o splatnosti a termínu výplaty odměny z dohody a o místu a způsobu vyplácení odměny z dohody,</a:t>
                      </a:r>
                      <a:endParaRPr lang="cs-CZ" sz="14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2048768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j)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kolektivních smlouvách, které upravují pracovní podmínky zaměstnance, a o označení smluvních stran těchto kolektivních smluv,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647502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0" kern="0">
                          <a:solidFill>
                            <a:schemeClr val="tx1"/>
                          </a:solidFill>
                          <a:effectLst/>
                        </a:rPr>
                        <a:t>k)</a:t>
                      </a:r>
                      <a:endParaRPr lang="cs-CZ" sz="1400" b="0" kern="1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b="1" kern="0" dirty="0">
                          <a:solidFill>
                            <a:schemeClr val="tx1"/>
                          </a:solidFill>
                          <a:effectLst/>
                        </a:rPr>
                        <a:t>orgánu sociálního zabezpečení, kterému zaměstnavatel odvádí pojistné na sociální zabezpečení v souvislosti s pracovněprávním vztahem zaměstnance,</a:t>
                      </a:r>
                      <a:endParaRPr lang="cs-CZ" sz="1400" b="1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2" marR="4252" marT="4252" marB="4252" anchor="ctr"/>
                </a:tc>
                <a:extLst>
                  <a:ext uri="{0D108BD9-81ED-4DB2-BD59-A6C34878D82A}">
                    <a16:rowId xmlns:a16="http://schemas.microsoft.com/office/drawing/2014/main" val="1972886044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F7B30FC-8C1D-C555-118D-539F2B122902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1.10.2023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6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ODVODY POJISTNÉHO U DPP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1609" y="1431010"/>
            <a:ext cx="6984605" cy="479088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cs-CZ" sz="2000" b="1" kern="0" dirty="0" err="1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Dohodář</a:t>
            </a:r>
            <a:r>
              <a:rPr lang="cs-CZ" sz="2000" b="1" kern="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bude muset platit ze svého výdělku sociální pojištění v případě:</a:t>
            </a:r>
          </a:p>
          <a:p>
            <a:pPr marL="342900" indent="-34290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 jednoho zaměstnavatele 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bude sociální pojištění pro všechny DPP hrazeno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od výdělku ve výši 25 % průměrné mzdy (aktuálně cca 10 000 Kč)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52425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cs-CZ" sz="20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Průměrná mzda je pro rok 2023 stanovena na </a:t>
            </a:r>
            <a:r>
              <a:rPr lang="cs-CZ" sz="2000" b="1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40 324 Kč</a:t>
            </a:r>
            <a:r>
              <a:rPr lang="cs-CZ" sz="20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Aby nevznikla povinnost odvádět SP, nesmí mzda brigádníka přesáhnout </a:t>
            </a:r>
            <a:r>
              <a:rPr lang="cs-CZ" sz="2000" b="1" i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10 081 Kč</a:t>
            </a:r>
            <a:r>
              <a:rPr lang="cs-CZ" sz="20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 různých zaměstnavatelů 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bude sociální pojištění pro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souběh DPP</a:t>
            </a:r>
            <a:r>
              <a:rPr lang="cs-CZ" sz="20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hrazeno </a:t>
            </a:r>
            <a:r>
              <a:rPr lang="cs-CZ" sz="2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od výdělku ve výši 40 % průměrné mzdy (aktuálně cca 16 100 Kč).</a:t>
            </a:r>
          </a:p>
          <a:p>
            <a:pPr marL="352425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cs-CZ" sz="20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Pokud je průměrná mzda stanovena na </a:t>
            </a:r>
            <a:r>
              <a:rPr lang="cs-CZ" sz="2000" b="1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40 324 Kč</a:t>
            </a:r>
            <a:r>
              <a:rPr lang="cs-CZ" sz="20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pak si brigádník bude moct u více zaměstnavatelů vydělat maximálně celkem </a:t>
            </a:r>
            <a:r>
              <a:rPr lang="cs-CZ" sz="2000" b="1" i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16 130 Kč</a:t>
            </a:r>
            <a:r>
              <a:rPr lang="cs-CZ" sz="2000" i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cs-CZ" sz="20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aby nemuselo dojít k odvodu SP.</a:t>
            </a: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cs-CZ" sz="20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cs-CZ" sz="20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Segoe UI" panose="020B0502040204020203" pitchFamily="34" charset="0"/>
            </a:endParaRPr>
          </a:p>
        </p:txBody>
      </p:sp>
      <p:pic>
        <p:nvPicPr>
          <p:cNvPr id="8" name="Zástupný obsah 7" descr="Obsah obrázku text, osoba, počítač, computer&#10;&#10;Popis byl vytvořen automaticky">
            <a:extLst>
              <a:ext uri="{FF2B5EF4-FFF2-40B4-BE49-F238E27FC236}">
                <a16:creationId xmlns:a16="http://schemas.microsoft.com/office/drawing/2014/main" id="{11A8F641-AC3B-E982-5858-27BDDCE5C445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7684477" y="2277573"/>
            <a:ext cx="4041164" cy="2206503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42E7102-BA2E-39B8-7387-31694D085415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1.10.2023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67055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POVINNÝ ODPOČINEK MEZI SMĚNAMI – SOUBĚH DPP A PRACOVNÍHO POMĚRU U PSÚ</a:t>
            </a:r>
          </a:p>
        </p:txBody>
      </p:sp>
      <p:sp>
        <p:nvSpPr>
          <p:cNvPr id="3" name="Zástupný symbol pro obsah 17">
            <a:extLst>
              <a:ext uri="{FF2B5EF4-FFF2-40B4-BE49-F238E27FC236}">
                <a16:creationId xmlns:a16="http://schemas.microsoft.com/office/drawing/2014/main" id="{E4BE5517-DAD0-90F7-80D4-1F3F9E325BF4}"/>
              </a:ext>
            </a:extLst>
          </p:cNvPr>
          <p:cNvSpPr txBox="1">
            <a:spLocks/>
          </p:cNvSpPr>
          <p:nvPr/>
        </p:nvSpPr>
        <p:spPr>
          <a:xfrm>
            <a:off x="286802" y="1228165"/>
            <a:ext cx="8776515" cy="4688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FF0000"/>
                </a:solidFill>
              </a:rPr>
              <a:t>Nepřetržitý denní odpočinek </a:t>
            </a:r>
            <a:r>
              <a:rPr lang="cs-CZ" sz="1600" dirty="0"/>
              <a:t>musí zaměstnavatelé nově poskytnout </a:t>
            </a:r>
            <a:r>
              <a:rPr lang="cs-CZ" sz="1600" u="sng" dirty="0"/>
              <a:t>v délce trvání alespoň </a:t>
            </a:r>
            <a:r>
              <a:rPr lang="cs-CZ" sz="1600" b="1" u="sng" dirty="0">
                <a:solidFill>
                  <a:srgbClr val="FF0000"/>
                </a:solidFill>
              </a:rPr>
              <a:t>11 hodin</a:t>
            </a:r>
            <a:r>
              <a:rPr lang="cs-CZ" sz="1600" b="1" u="sng" dirty="0"/>
              <a:t> během 24 hodin po sobě jdoucích</a:t>
            </a:r>
            <a:r>
              <a:rPr lang="cs-CZ" sz="1600" b="1" dirty="0"/>
              <a:t> </a:t>
            </a:r>
            <a:r>
              <a:rPr lang="cs-CZ" sz="1600" dirty="0"/>
              <a:t>(mladistvému nejméně 12 hodin)</a:t>
            </a:r>
          </a:p>
          <a:p>
            <a:r>
              <a:rPr lang="cs-CZ" sz="1600" b="1" u="sng" dirty="0">
                <a:solidFill>
                  <a:srgbClr val="FF0000"/>
                </a:solidFill>
              </a:rPr>
              <a:t>Nově však vznikla povinnost u DPP a DPČ </a:t>
            </a:r>
            <a:r>
              <a:rPr lang="cs-CZ" sz="1600" b="1" dirty="0">
                <a:solidFill>
                  <a:srgbClr val="FF0000"/>
                </a:solidFill>
              </a:rPr>
              <a:t>proplácení příplatků</a:t>
            </a:r>
            <a:r>
              <a:rPr lang="cs-CZ" sz="1600" dirty="0"/>
              <a:t>:</a:t>
            </a:r>
            <a:br>
              <a:rPr lang="cs-CZ" sz="1600" dirty="0"/>
            </a:br>
            <a:r>
              <a:rPr lang="cs-CZ" sz="1600" dirty="0"/>
              <a:t>- </a:t>
            </a:r>
            <a:r>
              <a:rPr lang="cs-CZ" sz="1600" b="1" dirty="0"/>
              <a:t>za práci ve svátek, včetně náhradního volna</a:t>
            </a:r>
            <a:br>
              <a:rPr lang="cs-CZ" sz="1600" dirty="0"/>
            </a:br>
            <a:r>
              <a:rPr lang="cs-CZ" sz="1600" dirty="0"/>
              <a:t>- </a:t>
            </a:r>
            <a:r>
              <a:rPr lang="cs-CZ" sz="1600" b="1" dirty="0">
                <a:solidFill>
                  <a:srgbClr val="FF0000"/>
                </a:solidFill>
              </a:rPr>
              <a:t>za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b="1" dirty="0">
                <a:solidFill>
                  <a:srgbClr val="FF0000"/>
                </a:solidFill>
              </a:rPr>
              <a:t>noční práci (u PSÚ od 20:00 do 8:00) – příplatek </a:t>
            </a:r>
            <a:r>
              <a:rPr lang="cs-CZ" sz="1600" dirty="0"/>
              <a:t>nejméně ve výši </a:t>
            </a:r>
            <a:r>
              <a:rPr lang="cs-CZ" sz="1600" b="1" dirty="0">
                <a:solidFill>
                  <a:srgbClr val="FF0000"/>
                </a:solidFill>
              </a:rPr>
              <a:t>10 % </a:t>
            </a:r>
            <a:r>
              <a:rPr lang="cs-CZ" sz="1600" dirty="0"/>
              <a:t>průměrného výdělku</a:t>
            </a:r>
            <a:br>
              <a:rPr lang="cs-CZ" sz="1600" b="1" dirty="0"/>
            </a:br>
            <a:r>
              <a:rPr lang="cs-CZ" sz="1600" b="1" dirty="0"/>
              <a:t>- za práci o víkendu. </a:t>
            </a:r>
            <a:br>
              <a:rPr lang="cs-CZ" sz="1600" b="1" dirty="0"/>
            </a:br>
            <a:r>
              <a:rPr lang="cs-CZ" sz="1600" dirty="0"/>
              <a:t>Plánování pracovní doby bude </a:t>
            </a:r>
            <a:r>
              <a:rPr lang="cs-CZ" sz="1600" u="sng" dirty="0"/>
              <a:t>nutno nastavit tak, aby tzv. </a:t>
            </a:r>
            <a:r>
              <a:rPr lang="cs-CZ" sz="1600" u="sng" dirty="0" err="1"/>
              <a:t>dohodáři</a:t>
            </a:r>
            <a:r>
              <a:rPr lang="cs-CZ" sz="1600" u="sng" dirty="0"/>
              <a:t> nepracovali v těchto dobách</a:t>
            </a:r>
            <a:r>
              <a:rPr lang="cs-CZ" sz="1600" dirty="0"/>
              <a:t>. Tím lze předejít dalšímu zvyšování nákladů na straně zaměstnavatele a na straně zakázek/grantů.</a:t>
            </a:r>
            <a:endParaRPr lang="cs-CZ" sz="1600" b="1" u="sng" dirty="0"/>
          </a:p>
          <a:p>
            <a:r>
              <a:rPr lang="cs-CZ" sz="1600" b="1" dirty="0">
                <a:solidFill>
                  <a:srgbClr val="FF0000"/>
                </a:solidFill>
              </a:rPr>
              <a:t>Nepřetržitý odpočinek v týdnu </a:t>
            </a:r>
            <a:r>
              <a:rPr lang="cs-CZ" sz="1600" dirty="0"/>
              <a:t>dle nového znění § 92 zákoníku práce v délce trvání alespoň </a:t>
            </a:r>
            <a:r>
              <a:rPr lang="cs-CZ" sz="1600" b="1" dirty="0"/>
              <a:t>24 hodin spolu s nepřetržitým denním odpočinkem </a:t>
            </a:r>
            <a:r>
              <a:rPr lang="cs-CZ" sz="1600" dirty="0"/>
              <a:t>(tj.11 hodin). </a:t>
            </a:r>
            <a:r>
              <a:rPr lang="cs-CZ" sz="1600" b="1" dirty="0"/>
              <a:t>Celkově tedy </a:t>
            </a:r>
            <a:r>
              <a:rPr lang="cs-CZ" sz="1600" b="1" dirty="0">
                <a:solidFill>
                  <a:srgbClr val="FF0000"/>
                </a:solidFill>
              </a:rPr>
              <a:t>alespoň 35 hodin</a:t>
            </a:r>
            <a:r>
              <a:rPr lang="cs-CZ" sz="1600" b="1" dirty="0"/>
              <a:t> (11+24).</a:t>
            </a:r>
            <a:br>
              <a:rPr lang="cs-CZ" sz="1600" b="1" dirty="0"/>
            </a:br>
            <a:r>
              <a:rPr lang="cs-CZ" sz="1600" dirty="0"/>
              <a:t>Tzn.: 1x v týdnu po 11 hodinové pauze musí následovat 24 hodin odpočinek.</a:t>
            </a:r>
          </a:p>
          <a:p>
            <a:r>
              <a:rPr lang="cs-CZ" sz="1600" b="1" u="sng" dirty="0">
                <a:solidFill>
                  <a:srgbClr val="FF0000"/>
                </a:solidFill>
              </a:rPr>
              <a:t>Zároveň je třeba respektovat rozložení pracovní doby u PSÚ, aby DPP u kmenového zaměstnance nebylo považováno za noční práci s nárokem na příplatek dle zák. práce.</a:t>
            </a:r>
          </a:p>
        </p:txBody>
      </p:sp>
      <p:sp>
        <p:nvSpPr>
          <p:cNvPr id="5" name="Zástupný symbol pro obsah 17">
            <a:extLst>
              <a:ext uri="{FF2B5EF4-FFF2-40B4-BE49-F238E27FC236}">
                <a16:creationId xmlns:a16="http://schemas.microsoft.com/office/drawing/2014/main" id="{8AB9E8EB-80A7-DFD2-C68F-6798BDF5690A}"/>
              </a:ext>
            </a:extLst>
          </p:cNvPr>
          <p:cNvSpPr txBox="1">
            <a:spLocks/>
          </p:cNvSpPr>
          <p:nvPr/>
        </p:nvSpPr>
        <p:spPr>
          <a:xfrm>
            <a:off x="9213550" y="1994303"/>
            <a:ext cx="2660449" cy="36327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SOUBĚH DPP/DPČ </a:t>
            </a:r>
          </a:p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A </a:t>
            </a:r>
          </a:p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PRACOVNÍHO </a:t>
            </a:r>
          </a:p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POMĚRU NA PSÚ</a:t>
            </a:r>
          </a:p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  MOŽNÝ POUZE </a:t>
            </a:r>
          </a:p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ZA URČITÝCH </a:t>
            </a:r>
          </a:p>
          <a:p>
            <a:pPr marL="0" indent="0" algn="ctr">
              <a:buNone/>
            </a:pPr>
            <a:r>
              <a:rPr lang="cs-CZ" sz="2000" b="1" u="sng" dirty="0">
                <a:solidFill>
                  <a:srgbClr val="FF0000"/>
                </a:solidFill>
                <a:latin typeface="+mj-lt"/>
              </a:rPr>
              <a:t>PODMÍNEK!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F0E308D-B3D5-869F-15D9-9D3989C4EB5E}"/>
              </a:ext>
            </a:extLst>
          </p:cNvPr>
          <p:cNvSpPr txBox="1"/>
          <p:nvPr/>
        </p:nvSpPr>
        <p:spPr>
          <a:xfrm>
            <a:off x="475128" y="5782234"/>
            <a:ext cx="11403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Př.: pracovní doba 40 hod/</a:t>
            </a:r>
            <a:r>
              <a:rPr lang="cs-CZ" sz="1800" dirty="0" err="1"/>
              <a:t>týd</a:t>
            </a:r>
            <a:r>
              <a:rPr lang="cs-CZ" sz="1800" dirty="0"/>
              <a:t>., tj.:</a:t>
            </a:r>
            <a:br>
              <a:rPr lang="cs-CZ" sz="1800" dirty="0"/>
            </a:br>
            <a:r>
              <a:rPr lang="cs-CZ" sz="1800" dirty="0"/>
              <a:t>8:00-16:30 práce pro PSÚ (vč. obědové pauzy)           16:30-20:00 DPP (max. 3,5 hod. denně/70 hod./</a:t>
            </a:r>
            <a:r>
              <a:rPr lang="cs-CZ" sz="1800" dirty="0" err="1"/>
              <a:t>měs</a:t>
            </a:r>
            <a:r>
              <a:rPr lang="cs-CZ" sz="1800" dirty="0"/>
              <a:t>.)          </a:t>
            </a:r>
          </a:p>
          <a:p>
            <a:r>
              <a:rPr lang="cs-CZ" sz="1800" dirty="0"/>
              <a:t>	20:00-8:00 - nepřetržitý denní odpočinek!!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8401C37F-B791-1E71-DC9E-BAA0BB387FA0}"/>
              </a:ext>
            </a:extLst>
          </p:cNvPr>
          <p:cNvCxnSpPr/>
          <p:nvPr/>
        </p:nvCxnSpPr>
        <p:spPr>
          <a:xfrm>
            <a:off x="5280211" y="6275295"/>
            <a:ext cx="48409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49C660BC-271A-92F7-647A-77E1F9BB83C6}"/>
              </a:ext>
            </a:extLst>
          </p:cNvPr>
          <p:cNvCxnSpPr/>
          <p:nvPr/>
        </p:nvCxnSpPr>
        <p:spPr>
          <a:xfrm>
            <a:off x="11259671" y="6275293"/>
            <a:ext cx="48409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46918574-4A0F-21AB-7B5E-FE926F519722}"/>
              </a:ext>
            </a:extLst>
          </p:cNvPr>
          <p:cNvCxnSpPr/>
          <p:nvPr/>
        </p:nvCxnSpPr>
        <p:spPr>
          <a:xfrm>
            <a:off x="869577" y="6517340"/>
            <a:ext cx="48409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EC5D654-5495-EF66-22D9-FF824FB7F26E}"/>
              </a:ext>
            </a:extLst>
          </p:cNvPr>
          <p:cNvSpPr txBox="1"/>
          <p:nvPr/>
        </p:nvSpPr>
        <p:spPr>
          <a:xfrm>
            <a:off x="10927976" y="403412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1.10.2023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0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1206" y="448056"/>
            <a:ext cx="11049471" cy="640080"/>
          </a:xfrm>
        </p:spPr>
        <p:txBody>
          <a:bodyPr rtlCol="0">
            <a:noAutofit/>
          </a:bodyPr>
          <a:lstStyle/>
          <a:p>
            <a:pPr rtl="0"/>
            <a:r>
              <a:rPr lang="cs-CZ" dirty="0"/>
              <a:t>INSTITUT PŘECHODU NA JINOU PŘEDVÍDATELNĚJŠÍ FORMU ZAMĚSTNÁNÍ</a:t>
            </a:r>
            <a:endParaRPr lang="cs-CZ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Zástupný symbol pro obsah 17">
            <a:extLst>
              <a:ext uri="{FF2B5EF4-FFF2-40B4-BE49-F238E27FC236}">
                <a16:creationId xmlns:a16="http://schemas.microsoft.com/office/drawing/2014/main" id="{E4BE5517-DAD0-90F7-80D4-1F3F9E325BF4}"/>
              </a:ext>
            </a:extLst>
          </p:cNvPr>
          <p:cNvSpPr txBox="1">
            <a:spLocks/>
          </p:cNvSpPr>
          <p:nvPr/>
        </p:nvSpPr>
        <p:spPr>
          <a:xfrm>
            <a:off x="268874" y="1723310"/>
            <a:ext cx="7162868" cy="3341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rgbClr val="FF0000"/>
                </a:solidFill>
              </a:rPr>
              <a:t>Dohodářům</a:t>
            </a:r>
            <a:r>
              <a:rPr lang="cs-CZ" sz="2000" dirty="0">
                <a:solidFill>
                  <a:srgbClr val="FF0000"/>
                </a:solidFill>
              </a:rPr>
              <a:t> umožněno </a:t>
            </a:r>
            <a:r>
              <a:rPr lang="cs-CZ" sz="2000" dirty="0"/>
              <a:t>za předpokladu, že jejich pracovněprávní vztah založený dohodou trval v předchozích 12 měsících po dobu nejméně 180 dnů, </a:t>
            </a:r>
            <a:r>
              <a:rPr lang="cs-CZ" sz="2000" u="sng" dirty="0">
                <a:solidFill>
                  <a:srgbClr val="FF0000"/>
                </a:solidFill>
              </a:rPr>
              <a:t>požádat o přechod na pracovní smlouvu</a:t>
            </a:r>
            <a:r>
              <a:rPr lang="cs-CZ" sz="2000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/>
              <a:t>Ačkoli </a:t>
            </a:r>
            <a:r>
              <a:rPr lang="cs-CZ" sz="2000" dirty="0">
                <a:solidFill>
                  <a:srgbClr val="FF0000"/>
                </a:solidFill>
              </a:rPr>
              <a:t>není povinností </a:t>
            </a:r>
            <a:r>
              <a:rPr lang="cs-CZ" sz="2000" dirty="0"/>
              <a:t>zaměstnavatele takové žádosti vyhovět, musí zaměstnanci </a:t>
            </a:r>
            <a:r>
              <a:rPr lang="cs-CZ" sz="2000" u="sng" dirty="0">
                <a:solidFill>
                  <a:srgbClr val="FF0000"/>
                </a:solidFill>
              </a:rPr>
              <a:t>vždy poskytnout řádně odůvodněnou písemnou odpověď</a:t>
            </a:r>
            <a:r>
              <a:rPr lang="cs-CZ" sz="2000" u="sng" dirty="0"/>
              <a:t>, a to nejpozději do 1 měsíce od jejího obdržení</a:t>
            </a:r>
            <a:r>
              <a:rPr lang="cs-CZ" sz="2000" dirty="0"/>
              <a:t>.</a:t>
            </a:r>
            <a:endParaRPr lang="cs-CZ" sz="14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Zástupný obsah 7" descr="Obsah obrázku text, osoba, počítač, computer&#10;&#10;Popis byl vytvořen automaticky">
            <a:extLst>
              <a:ext uri="{FF2B5EF4-FFF2-40B4-BE49-F238E27FC236}">
                <a16:creationId xmlns:a16="http://schemas.microsoft.com/office/drawing/2014/main" id="{7ABBBA6D-D9CD-E141-062C-D601265CE70D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7487254" y="2008633"/>
            <a:ext cx="4041164" cy="2206503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679CC8B-BC87-2EC9-CF43-BD3B7D10A9EF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1.10.2023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3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205408" cy="640080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DOVOLENÁ V DOHODÁCH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1609" y="1431010"/>
            <a:ext cx="6984605" cy="520287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20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Nově dovolená v dohodách mimo pracovní poměr OD 1.1.2024 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 </a:t>
            </a:r>
            <a:r>
              <a:rPr lang="cs-CZ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splnění zákonné podmínky</a:t>
            </a:r>
            <a:r>
              <a:rPr lang="cs-CZ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000" b="1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pracovněprávní vztah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zaměstnance k zaměstnavateli na tutéž dohodu </a:t>
            </a:r>
            <a:r>
              <a:rPr lang="cs-CZ" sz="2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v příslušném kalendářním roce nepřetržitě </a:t>
            </a:r>
            <a:r>
              <a:rPr lang="cs-CZ" sz="2000" b="1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trvat alespoň 4 týdny </a:t>
            </a:r>
            <a:r>
              <a:rPr lang="cs-CZ" sz="2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(tj. 28 kalendářních dnů)</a:t>
            </a:r>
            <a:r>
              <a:rPr lang="cs-CZ" sz="2000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914400"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ZÁROVEŇ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r>
              <a:rPr lang="cs-CZ" sz="2000" b="1" u="sng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aměstnanec musí v příslušném kalendářním roce </a:t>
            </a:r>
            <a:r>
              <a:rPr lang="cs-CZ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(včetně svátků, apod) </a:t>
            </a:r>
            <a:r>
              <a:rPr lang="cs-CZ" sz="2000" b="1" u="sng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odpracovat alespoň 80 hodin</a:t>
            </a:r>
            <a:r>
              <a:rPr lang="cs-CZ" sz="2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000" b="1" u="sng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OBĚ PODMÍNKY</a:t>
            </a:r>
            <a:r>
              <a:rPr lang="cs-CZ" sz="24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(nepřetržité trvání dohody a výkon práce) MUSÍ BÝT SPLNĚNY SOUČASNĚ</a:t>
            </a:r>
            <a:r>
              <a:rPr lang="cs-CZ" sz="2400" b="1" u="sng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1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2000" b="1" kern="1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0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PSÚ n</a:t>
            </a:r>
            <a:r>
              <a:rPr lang="cs-CZ" sz="2000" b="1" kern="100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apř. u celoročních dohod (práce konaná od ledna do prosince u grantových projektů) !!! </a:t>
            </a:r>
            <a:endParaRPr lang="cs-CZ" sz="2000" b="1" kern="1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cs-CZ" sz="20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Segoe UI" panose="020B0502040204020203" pitchFamily="34" charset="0"/>
            </a:endParaRPr>
          </a:p>
          <a:p>
            <a:pPr marL="0" indent="0" rtl="0">
              <a:lnSpc>
                <a:spcPts val="1800"/>
              </a:lnSpc>
              <a:spcBef>
                <a:spcPts val="1000"/>
              </a:spcBef>
              <a:spcAft>
                <a:spcPts val="600"/>
              </a:spcAft>
              <a:buNone/>
            </a:pPr>
            <a:endParaRPr lang="cs-CZ" sz="2000" dirty="0">
              <a:solidFill>
                <a:prstClr val="black">
                  <a:lumMod val="75000"/>
                  <a:lumOff val="25000"/>
                </a:prstClr>
              </a:solidFill>
              <a:latin typeface="+mj-lt"/>
              <a:cs typeface="Segoe UI" panose="020B0502040204020203" pitchFamily="34" charset="0"/>
            </a:endParaRPr>
          </a:p>
        </p:txBody>
      </p:sp>
      <p:pic>
        <p:nvPicPr>
          <p:cNvPr id="8" name="Zástupný obsah 7" descr="Obsah obrázku text, osoba, počítač, computer&#10;&#10;Popis byl vytvořen automaticky">
            <a:extLst>
              <a:ext uri="{FF2B5EF4-FFF2-40B4-BE49-F238E27FC236}">
                <a16:creationId xmlns:a16="http://schemas.microsoft.com/office/drawing/2014/main" id="{11A8F641-AC3B-E982-5858-27BDDCE5C445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7684477" y="2277573"/>
            <a:ext cx="4041164" cy="2206503"/>
          </a:xfrm>
        </p:spPr>
      </p:pic>
      <p:sp>
        <p:nvSpPr>
          <p:cNvPr id="2" name="Šipka: dolů 1">
            <a:extLst>
              <a:ext uri="{FF2B5EF4-FFF2-40B4-BE49-F238E27FC236}">
                <a16:creationId xmlns:a16="http://schemas.microsoft.com/office/drawing/2014/main" id="{F4541125-268F-FA68-4F17-084177BC038A}"/>
              </a:ext>
            </a:extLst>
          </p:cNvPr>
          <p:cNvSpPr/>
          <p:nvPr/>
        </p:nvSpPr>
        <p:spPr>
          <a:xfrm>
            <a:off x="3612777" y="5047129"/>
            <a:ext cx="439808" cy="56477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8F51F49-7030-7B06-0030-9786BEDB4DEC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1.1.2024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4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10205408" cy="640080"/>
          </a:xfrm>
        </p:spPr>
        <p:txBody>
          <a:bodyPr rtlCol="0">
            <a:normAutofit/>
          </a:bodyPr>
          <a:lstStyle/>
          <a:p>
            <a:pPr rtl="0"/>
            <a:r>
              <a:rPr lang="cs-CZ" dirty="0">
                <a:latin typeface="Segoe UI Light" panose="020B0502040204020203" pitchFamily="34" charset="0"/>
                <a:cs typeface="Segoe UI Light" panose="020B0502040204020203" pitchFamily="34" charset="0"/>
              </a:rPr>
              <a:t>DOVOLENÁ V DOHODÁCH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541609" y="1431010"/>
            <a:ext cx="6984605" cy="4790886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Zaměstnanci při vyměřování dovolené za odpracování každých 20 hodin vznikne právo na</a:t>
            </a:r>
            <a:r>
              <a:rPr lang="cs-CZ" sz="2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cca 1,5 hodiny dovolené</a:t>
            </a: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se zaokrouhluje na celé hodiny nahoru. </a:t>
            </a:r>
            <a:b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Zaměstnanci na DPČ tak může teoreticky </a:t>
            </a:r>
            <a:r>
              <a:rPr lang="cs-CZ" sz="2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 dvacetihodinové pracovní době a čtyřtýdenní dovolené vzniknout nárok </a:t>
            </a:r>
            <a:r>
              <a:rPr lang="cs-CZ" sz="21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až na 80 hodin dovolené za rok</a:t>
            </a:r>
            <a:r>
              <a:rPr lang="cs-CZ" sz="2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Obdobně jako v pracovním poměru, </a:t>
            </a:r>
            <a:r>
              <a:rPr lang="cs-CZ" sz="21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nebude-li mít </a:t>
            </a:r>
            <a:r>
              <a:rPr lang="cs-CZ" sz="2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zaměstnanec</a:t>
            </a:r>
            <a:r>
              <a:rPr lang="cs-CZ" sz="21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možnost si dovolenou vyčerpat</a:t>
            </a:r>
            <a:r>
              <a:rPr lang="cs-CZ" sz="2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průběhu pracovněprávního vztahu, zaměstnavatel mu za ni po skončení práce </a:t>
            </a:r>
            <a:r>
              <a:rPr lang="cs-CZ" sz="21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dohody poskytne náhradu (dovolenou proplatí v prosincové mzdě – pozor u končících projektů/ grantů!)</a:t>
            </a:r>
            <a:r>
              <a:rPr lang="cs-CZ" sz="21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Zejména u krátkodobějších dohod tak můžeme předpokládat, že strany budou tíhnout primárně k odvedení práce ve stanovené době a následnému </a:t>
            </a:r>
            <a:r>
              <a:rPr lang="cs-CZ" sz="21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finančnímu vyrovnání za nevyčerpanou dovolenou</a:t>
            </a:r>
            <a:r>
              <a:rPr lang="cs-CZ" sz="2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Zástupný obsah 7" descr="Obsah obrázku text, osoba, počítač, computer&#10;&#10;Popis byl vytvořen automaticky">
            <a:extLst>
              <a:ext uri="{FF2B5EF4-FFF2-40B4-BE49-F238E27FC236}">
                <a16:creationId xmlns:a16="http://schemas.microsoft.com/office/drawing/2014/main" id="{11A8F641-AC3B-E982-5858-27BDDCE5C445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7684477" y="2277573"/>
            <a:ext cx="4041164" cy="2206503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F7A3D66-0084-29EF-CA5E-944A949E27D4}"/>
              </a:ext>
            </a:extLst>
          </p:cNvPr>
          <p:cNvSpPr txBox="1"/>
          <p:nvPr/>
        </p:nvSpPr>
        <p:spPr>
          <a:xfrm>
            <a:off x="10847294" y="430306"/>
            <a:ext cx="1075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1.1.2024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10_TF10001108_Win32" id="{F3F60370-8954-452C-BEAC-C59E76D65A20}" vid="{69DC7612-A932-4349-95F6-4EFA61390B8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1592</Words>
  <Application>Microsoft Office PowerPoint</Application>
  <PresentationFormat>Širokoúhlá obrazovka</PresentationFormat>
  <Paragraphs>105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Segoe UI</vt:lpstr>
      <vt:lpstr>Segoe UI Light</vt:lpstr>
      <vt:lpstr>Symbol</vt:lpstr>
      <vt:lpstr>WelcomeDoc</vt:lpstr>
      <vt:lpstr>JAK SE PO NOVELE ZÁKONÍKU PRÁCE ZMĚNÍ PRAVIDLA PRO DOHODY (DOHODA O PROVEDENÍ PRÁCE/ O PRACOVNÍ ČINNOSTI)   V oblasti dohod o pracích konaných mimo pracovní poměr přináší novela zákoníku práce řadu významných změn. Tímto dochází ke snížení jejich dosavadní flexibility.  Dělená působnost novely zákoníku práce: - od 1.10.2023  - od 1.1.2024 - dovolená v dohodách mimo pracovní poměr  </vt:lpstr>
      <vt:lpstr>CO ZŮSTALO?</vt:lpstr>
      <vt:lpstr>- POVINNOST ROZVRHNOUT PRACOVNÍ DOBU  - OHLAŠOVACÍ POVINNOST VŠECH DPP/DPČ    </vt:lpstr>
      <vt:lpstr>INFORMAČNÍ POVINNOST ZAMĚSTNAVATELE</vt:lpstr>
      <vt:lpstr>ODVODY POJISTNÉHO U DPP</vt:lpstr>
      <vt:lpstr>POVINNÝ ODPOČINEK MEZI SMĚNAMI – SOUBĚH DPP A PRACOVNÍHO POMĚRU U PSÚ</vt:lpstr>
      <vt:lpstr>INSTITUT PŘECHODU NA JINOU PŘEDVÍDATELNĚJŠÍ FORMU ZAMĚSTNÁNÍ</vt:lpstr>
      <vt:lpstr>DOVOLENÁ V DOHODÁCH</vt:lpstr>
      <vt:lpstr>DOVOLENÁ V DOHODÁCH</vt:lpstr>
      <vt:lpstr>O KOLIK SE ZVÝŠÍ NÁKLADY NA JEDNOHO BRIGÁDNÍKA – PŘÍKLAD PŘI ČERPÁNÍ DOVOLENKY A SOUBĚHU VÍCE DOHOD</vt:lpstr>
      <vt:lpstr>O KOLIK SE ZVÝŠÍ NÁKLADY NA JEDNOHO BRIGÁDNÍKA – SHRNUTÍ PŘÍKLADU</vt:lpstr>
      <vt:lpstr>Prezentace aplikace PowerPoint</vt:lpstr>
    </vt:vector>
  </TitlesOfParts>
  <Company>PsÚ AV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od roku 2024 změní dohody o provedení práce?</dc:title>
  <dc:creator>Ivona Kubíková</dc:creator>
  <cp:keywords/>
  <cp:lastModifiedBy>Ivona Kubíková</cp:lastModifiedBy>
  <cp:revision>38</cp:revision>
  <dcterms:created xsi:type="dcterms:W3CDTF">2023-09-11T12:34:19Z</dcterms:created>
  <dcterms:modified xsi:type="dcterms:W3CDTF">2023-09-25T13:11:08Z</dcterms:modified>
  <cp:version/>
</cp:coreProperties>
</file>